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6858000" cy="9906000" type="A4"/>
  <p:notesSz cx="6797675" cy="9926638"/>
  <p:defaultTextStyle>
    <a:defPPr>
      <a:defRPr lang="ko-KR"/>
    </a:defPPr>
    <a:lvl1pPr marL="0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2928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45855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18783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91711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64638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37566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10494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783421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44">
          <p15:clr>
            <a:srgbClr val="A4A3A4"/>
          </p15:clr>
        </p15:guide>
        <p15:guide id="2" pos="21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26" y="120"/>
      </p:cViewPr>
      <p:guideLst>
        <p:guide orient="horz" pos="3044"/>
        <p:guide pos="21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14924" y="3070861"/>
            <a:ext cx="5835801" cy="208025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29848" y="5547360"/>
            <a:ext cx="4805953" cy="24765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43283" y="2278380"/>
            <a:ext cx="2986556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535809" y="2278380"/>
            <a:ext cx="2986556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9261" y="1099448"/>
            <a:ext cx="5807127" cy="45254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3283" y="2278380"/>
            <a:ext cx="6179082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334320" y="9212580"/>
            <a:ext cx="2197007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43282" y="9212580"/>
            <a:ext cx="1579099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943266" y="9212580"/>
            <a:ext cx="1579099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838200" y="1676400"/>
            <a:ext cx="3276171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 algn="r"/>
            <a:r>
              <a:rPr lang="en-US" altLang="ko-KR" sz="1250" b="1" dirty="0" smtClean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www.yujinms.co.kr</a:t>
            </a:r>
            <a:endParaRPr lang="ko-KR" altLang="en-US" sz="1250" b="1" dirty="0">
              <a:solidFill>
                <a:srgbClr val="58C5C7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29261" y="1010548"/>
            <a:ext cx="2899739" cy="452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2700" dirty="0" smtClean="0">
                <a:solidFill>
                  <a:srgbClr val="58C5C7"/>
                </a:solidFill>
                <a:latin typeface="HY헤드라인M" pitchFamily="18" charset="-127"/>
                <a:ea typeface="HY헤드라인M" pitchFamily="18" charset="-127"/>
                <a:cs typeface="바탕"/>
              </a:rPr>
              <a:t>㈜</a:t>
            </a:r>
            <a:r>
              <a:rPr lang="ko-KR" altLang="en-US" sz="2700" dirty="0" err="1" smtClean="0">
                <a:solidFill>
                  <a:srgbClr val="58C5C7"/>
                </a:solidFill>
                <a:latin typeface="HY헤드라인M" pitchFamily="18" charset="-127"/>
                <a:ea typeface="HY헤드라인M" pitchFamily="18" charset="-127"/>
                <a:cs typeface="바탕"/>
              </a:rPr>
              <a:t>유진엠에스</a:t>
            </a:r>
            <a:endParaRPr sz="2700" dirty="0">
              <a:latin typeface="HY헤드라인M" pitchFamily="18" charset="-127"/>
              <a:ea typeface="HY헤드라인M" pitchFamily="18" charset="-127"/>
              <a:cs typeface="바탕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657225" y="2208098"/>
            <a:ext cx="3188696" cy="399894"/>
            <a:chOff x="657225" y="2208098"/>
            <a:chExt cx="3188696" cy="399894"/>
          </a:xfrm>
        </p:grpSpPr>
        <p:sp>
          <p:nvSpPr>
            <p:cNvPr id="4" name="object 4"/>
            <p:cNvSpPr txBox="1"/>
            <p:nvPr/>
          </p:nvSpPr>
          <p:spPr>
            <a:xfrm>
              <a:off x="1685921" y="2208098"/>
              <a:ext cx="2160000" cy="399894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/>
              <a:r>
                <a:rPr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•</a:t>
              </a:r>
              <a:r>
                <a:rPr 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대 </a:t>
              </a:r>
              <a:r>
                <a:rPr 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표 </a:t>
              </a:r>
              <a:r>
                <a:rPr 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자 </a:t>
              </a:r>
              <a:r>
                <a:rPr sz="1200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: </a:t>
              </a:r>
              <a:r>
                <a:rPr lang="ko-KR" altLang="en-US" sz="120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은종욱</a:t>
              </a:r>
              <a:endParaRPr sz="1200" dirty="0" smtClean="0">
                <a:latin typeface="HY중고딕" pitchFamily="18" charset="-127"/>
                <a:ea typeface="HY중고딕" pitchFamily="18" charset="-127"/>
                <a:cs typeface="바탕"/>
              </a:endParaRPr>
            </a:p>
            <a:p>
              <a:pPr marL="13137">
                <a:spcBef>
                  <a:spcPts val="248"/>
                </a:spcBef>
              </a:pPr>
              <a:r>
                <a:rPr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•</a:t>
              </a:r>
              <a:r>
                <a:rPr 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sz="1200" dirty="0" err="1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대표</a:t>
              </a:r>
              <a:r>
                <a:rPr 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sz="1200" dirty="0" err="1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전화</a:t>
              </a:r>
              <a:r>
                <a:rPr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: 053-</a:t>
              </a:r>
              <a:r>
                <a:rPr 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581-4266</a:t>
              </a:r>
              <a:endParaRPr sz="1200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grpSp>
          <p:nvGrpSpPr>
            <p:cNvPr id="52" name="그룹 51"/>
            <p:cNvGrpSpPr/>
            <p:nvPr/>
          </p:nvGrpSpPr>
          <p:grpSpPr>
            <a:xfrm>
              <a:off x="657225" y="2208098"/>
              <a:ext cx="756923" cy="216053"/>
              <a:chOff x="657225" y="2208098"/>
              <a:chExt cx="756923" cy="216053"/>
            </a:xfrm>
          </p:grpSpPr>
          <p:sp>
            <p:nvSpPr>
              <p:cNvPr id="11" name="object 11"/>
              <p:cNvSpPr txBox="1"/>
              <p:nvPr/>
            </p:nvSpPr>
            <p:spPr>
              <a:xfrm>
                <a:off x="657225" y="2254952"/>
                <a:ext cx="756923" cy="169199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13137" algn="ctr"/>
                <a:r>
                  <a:rPr sz="1200" b="1" dirty="0">
                    <a:solidFill>
                      <a:srgbClr val="231F20"/>
                    </a:solidFill>
                    <a:latin typeface="HY중고딕" pitchFamily="18" charset="-127"/>
                    <a:ea typeface="HY중고딕" pitchFamily="18" charset="-127"/>
                    <a:cs typeface="바탕"/>
                  </a:rPr>
                  <a:t>회사소개</a:t>
                </a:r>
                <a:endParaRPr sz="1200" b="1" dirty="0">
                  <a:latin typeface="HY중고딕" pitchFamily="18" charset="-127"/>
                  <a:ea typeface="HY중고딕" pitchFamily="18" charset="-127"/>
                  <a:cs typeface="바탕"/>
                </a:endParaRPr>
              </a:p>
            </p:txBody>
          </p:sp>
          <p:sp>
            <p:nvSpPr>
              <p:cNvPr id="13" name="object 13"/>
              <p:cNvSpPr/>
              <p:nvPr/>
            </p:nvSpPr>
            <p:spPr>
              <a:xfrm>
                <a:off x="682769" y="2208098"/>
                <a:ext cx="726830" cy="45720"/>
              </a:xfrm>
              <a:custGeom>
                <a:avLst/>
                <a:gdLst/>
                <a:ahLst/>
                <a:cxnLst/>
                <a:rect l="l" t="t" r="r" b="b"/>
                <a:pathLst>
                  <a:path w="449999">
                    <a:moveTo>
                      <a:pt x="0" y="0"/>
                    </a:moveTo>
                    <a:lnTo>
                      <a:pt x="449999" y="0"/>
                    </a:lnTo>
                  </a:path>
                </a:pathLst>
              </a:custGeom>
              <a:ln w="16510">
                <a:solidFill>
                  <a:srgbClr val="58C5C7"/>
                </a:solidFill>
              </a:ln>
            </p:spPr>
            <p:txBody>
              <a:bodyPr wrap="square" lIns="0" tIns="0" rIns="0" bIns="0" rtlCol="0">
                <a:noAutofit/>
              </a:bodyPr>
              <a:lstStyle/>
              <a:p>
                <a:pPr algn="ctr"/>
                <a:endParaRPr sz="1200">
                  <a:latin typeface="HY중고딕" pitchFamily="18" charset="-127"/>
                  <a:ea typeface="HY중고딕" pitchFamily="18" charset="-127"/>
                </a:endParaRPr>
              </a:p>
            </p:txBody>
          </p:sp>
        </p:grpSp>
      </p:grpSp>
      <p:sp>
        <p:nvSpPr>
          <p:cNvPr id="19" name="object 19"/>
          <p:cNvSpPr/>
          <p:nvPr/>
        </p:nvSpPr>
        <p:spPr>
          <a:xfrm flipV="1">
            <a:off x="533993" y="1889202"/>
            <a:ext cx="5790014" cy="45719"/>
          </a:xfrm>
          <a:custGeom>
            <a:avLst/>
            <a:gdLst/>
            <a:ahLst/>
            <a:cxnLst/>
            <a:rect l="l" t="t" r="r" b="b"/>
            <a:pathLst>
              <a:path w="4441228">
                <a:moveTo>
                  <a:pt x="0" y="0"/>
                </a:moveTo>
                <a:lnTo>
                  <a:pt x="4441228" y="0"/>
                </a:lnTo>
              </a:path>
            </a:pathLst>
          </a:custGeom>
          <a:ln w="19050">
            <a:solidFill>
              <a:srgbClr val="58C5C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>
              <a:latin typeface="HY중고딕" pitchFamily="18" charset="-127"/>
              <a:ea typeface="HY중고딕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533993" y="9464142"/>
            <a:ext cx="5790014" cy="271550"/>
            <a:chOff x="533400" y="9085809"/>
            <a:chExt cx="5790014" cy="271550"/>
          </a:xfrm>
        </p:grpSpPr>
        <p:sp>
          <p:nvSpPr>
            <p:cNvPr id="9" name="object 9"/>
            <p:cNvSpPr txBox="1"/>
            <p:nvPr/>
          </p:nvSpPr>
          <p:spPr>
            <a:xfrm>
              <a:off x="601987" y="9085809"/>
              <a:ext cx="5644385" cy="25631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13137" algn="ctr"/>
              <a:r>
                <a:rPr sz="1200" b="1" dirty="0" err="1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담당자</a:t>
              </a:r>
              <a:r>
                <a:rPr sz="1200" dirty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dirty="0" smtClean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ko-KR" alt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기술연구소</a:t>
              </a:r>
              <a:r>
                <a:rPr lang="ko-KR" altLang="en-US" sz="1200" dirty="0" smtClean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 </a:t>
              </a:r>
              <a:r>
                <a:rPr lang="ko-KR" alt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이영재 대리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    </a:t>
              </a:r>
              <a:r>
                <a:rPr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010-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6379-7830</a:t>
              </a:r>
              <a:r>
                <a:rPr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   </a:t>
              </a:r>
              <a:r>
                <a:rPr lang="en-US" altLang="ko-KR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yjlee@yujinms.co.kr</a:t>
              </a:r>
              <a:endParaRPr sz="1200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533400" y="9090661"/>
              <a:ext cx="5790014" cy="45719"/>
            </a:xfrm>
            <a:custGeom>
              <a:avLst/>
              <a:gdLst/>
              <a:ahLst/>
              <a:cxnLst/>
              <a:rect l="l" t="t" r="r" b="b"/>
              <a:pathLst>
                <a:path w="4441228">
                  <a:moveTo>
                    <a:pt x="0" y="0"/>
                  </a:moveTo>
                  <a:lnTo>
                    <a:pt x="4441228" y="0"/>
                  </a:lnTo>
                </a:path>
              </a:pathLst>
            </a:custGeom>
            <a:ln w="2540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>
                <a:latin typeface="HY중고딕" pitchFamily="18" charset="-127"/>
                <a:ea typeface="HY중고딕" pitchFamily="18" charset="-127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 flipV="1">
              <a:off x="533400" y="9311640"/>
              <a:ext cx="5790014" cy="45719"/>
            </a:xfrm>
            <a:custGeom>
              <a:avLst/>
              <a:gdLst/>
              <a:ahLst/>
              <a:cxnLst/>
              <a:rect l="l" t="t" r="r" b="b"/>
              <a:pathLst>
                <a:path w="4441228">
                  <a:moveTo>
                    <a:pt x="0" y="0"/>
                  </a:moveTo>
                  <a:lnTo>
                    <a:pt x="4441228" y="0"/>
                  </a:lnTo>
                </a:path>
              </a:pathLst>
            </a:custGeom>
            <a:ln w="635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661084" y="3602295"/>
            <a:ext cx="5658191" cy="1096211"/>
            <a:chOff x="661084" y="3451554"/>
            <a:chExt cx="5658191" cy="1096211"/>
          </a:xfrm>
        </p:grpSpPr>
        <p:sp>
          <p:nvSpPr>
            <p:cNvPr id="6" name="object 6"/>
            <p:cNvSpPr txBox="1"/>
            <p:nvPr/>
          </p:nvSpPr>
          <p:spPr>
            <a:xfrm>
              <a:off x="1685922" y="3451554"/>
              <a:ext cx="2340000" cy="109621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/>
              <a:r>
                <a:rPr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</a:t>
              </a:r>
              <a:r>
                <a:rPr 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 2002.01.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㈜</a:t>
              </a:r>
              <a:r>
                <a:rPr lang="ko-KR" altLang="en-US" sz="1100" dirty="0" err="1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유진엠에스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 설립</a:t>
              </a:r>
              <a:r>
                <a:rPr 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 </a:t>
              </a:r>
            </a:p>
            <a:p>
              <a:pPr marL="13137"/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2003.11.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기업부설연구소 설립</a:t>
              </a:r>
              <a:endParaRPr lang="en-US" altLang="ko-KR" sz="110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  <a:p>
              <a:pPr marL="13137"/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2005.10. </a:t>
              </a:r>
              <a:r>
                <a:rPr lang="ko-KR" altLang="en-US" sz="1100" spc="-15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대구 성서</a:t>
              </a:r>
              <a:r>
                <a:rPr lang="en-US" altLang="ko-KR" sz="1100" spc="-15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4</a:t>
              </a:r>
              <a:r>
                <a:rPr lang="ko-KR" altLang="en-US" sz="1100" spc="-150" dirty="0" err="1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차단지</a:t>
              </a:r>
              <a:r>
                <a:rPr lang="ko-KR" altLang="en-US" sz="1100" spc="-15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 공장신축</a:t>
              </a:r>
              <a:endParaRPr lang="en-US" altLang="ko-KR" sz="1100" spc="-15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  <a:p>
              <a:pPr marL="13137"/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2006.03. ISO 9001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인증</a:t>
              </a:r>
              <a:endParaRPr lang="en-US" altLang="ko-KR" sz="110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  <a:p>
              <a:pPr marL="13137"/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2006.04. INNO-BIZ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기업인증</a:t>
              </a:r>
              <a:endParaRPr lang="en-US" altLang="ko-KR" sz="110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</p:txBody>
        </p:sp>
        <p:grpSp>
          <p:nvGrpSpPr>
            <p:cNvPr id="51" name="그룹 50"/>
            <p:cNvGrpSpPr/>
            <p:nvPr/>
          </p:nvGrpSpPr>
          <p:grpSpPr>
            <a:xfrm>
              <a:off x="661084" y="3451554"/>
              <a:ext cx="770200" cy="215990"/>
              <a:chOff x="657225" y="2755810"/>
              <a:chExt cx="770200" cy="215990"/>
            </a:xfrm>
          </p:grpSpPr>
          <p:sp>
            <p:nvSpPr>
              <p:cNvPr id="12" name="object 12"/>
              <p:cNvSpPr txBox="1"/>
              <p:nvPr/>
            </p:nvSpPr>
            <p:spPr>
              <a:xfrm>
                <a:off x="657225" y="2802601"/>
                <a:ext cx="756923" cy="169199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13137" algn="ctr"/>
                <a:r>
                  <a:rPr sz="1200" b="1" dirty="0">
                    <a:solidFill>
                      <a:srgbClr val="231F20"/>
                    </a:solidFill>
                    <a:latin typeface="HY중고딕" pitchFamily="18" charset="-127"/>
                    <a:ea typeface="HY중고딕" pitchFamily="18" charset="-127"/>
                    <a:cs typeface="바탕"/>
                  </a:rPr>
                  <a:t>주요현황</a:t>
                </a:r>
                <a:endParaRPr sz="1200" b="1" dirty="0">
                  <a:latin typeface="HY중고딕" pitchFamily="18" charset="-127"/>
                  <a:ea typeface="HY중고딕" pitchFamily="18" charset="-127"/>
                  <a:cs typeface="바탕"/>
                </a:endParaRPr>
              </a:p>
            </p:txBody>
          </p:sp>
          <p:sp>
            <p:nvSpPr>
              <p:cNvPr id="14" name="object 14"/>
              <p:cNvSpPr/>
              <p:nvPr/>
            </p:nvSpPr>
            <p:spPr>
              <a:xfrm>
                <a:off x="700595" y="2755810"/>
                <a:ext cx="726830" cy="45720"/>
              </a:xfrm>
              <a:custGeom>
                <a:avLst/>
                <a:gdLst/>
                <a:ahLst/>
                <a:cxnLst/>
                <a:rect l="l" t="t" r="r" b="b"/>
                <a:pathLst>
                  <a:path w="449999">
                    <a:moveTo>
                      <a:pt x="0" y="0"/>
                    </a:moveTo>
                    <a:lnTo>
                      <a:pt x="449999" y="0"/>
                    </a:lnTo>
                  </a:path>
                </a:pathLst>
              </a:custGeom>
              <a:ln w="16510">
                <a:solidFill>
                  <a:srgbClr val="58C5C7"/>
                </a:solidFill>
              </a:ln>
            </p:spPr>
            <p:txBody>
              <a:bodyPr wrap="square" lIns="0" tIns="0" rIns="0" bIns="0" rtlCol="0">
                <a:noAutofit/>
              </a:bodyPr>
              <a:lstStyle/>
              <a:p>
                <a:pPr algn="ctr"/>
                <a:endParaRPr sz="1200">
                  <a:latin typeface="HY중고딕" pitchFamily="18" charset="-127"/>
                  <a:ea typeface="HY중고딕" pitchFamily="18" charset="-127"/>
                </a:endParaRPr>
              </a:p>
            </p:txBody>
          </p:sp>
        </p:grpSp>
        <p:sp>
          <p:nvSpPr>
            <p:cNvPr id="45" name="object 6"/>
            <p:cNvSpPr txBox="1"/>
            <p:nvPr/>
          </p:nvSpPr>
          <p:spPr>
            <a:xfrm>
              <a:off x="3979275" y="3451554"/>
              <a:ext cx="2340000" cy="109621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/>
              <a:r>
                <a:rPr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</a:t>
              </a:r>
              <a:r>
                <a:rPr 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 2009.12.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부품소재 전문기업 인증</a:t>
              </a:r>
              <a:endParaRPr lang="en-US" altLang="ko-KR" sz="110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  <a:p>
              <a:pPr marL="13137"/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2011.11. POSCO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우수 </a:t>
              </a:r>
              <a:r>
                <a:rPr lang="ko-KR" altLang="en-US" sz="1100" dirty="0" err="1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공급사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 선정</a:t>
              </a:r>
              <a:endParaRPr lang="en-US" altLang="ko-KR" sz="110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  <a:p>
              <a:pPr marL="13137"/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2012.08.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대구광역시 스타기업 선정</a:t>
              </a:r>
              <a:endParaRPr lang="en-US" altLang="ko-KR" sz="110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  <a:p>
              <a:pPr marL="13137"/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2012.09. ISO 14001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인증</a:t>
              </a:r>
              <a:endParaRPr lang="en-US" altLang="ko-KR" sz="110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  <a:p>
              <a:pPr marL="13137"/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2017.04. 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테크노폴리스 제</a:t>
              </a:r>
              <a:r>
                <a:rPr lang="en-US" altLang="ko-KR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2</a:t>
              </a:r>
              <a:r>
                <a:rPr lang="ko-KR" altLang="en-US" sz="11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공장신축</a:t>
              </a:r>
              <a:endParaRPr lang="en-US" altLang="ko-KR" sz="1100" dirty="0">
                <a:latin typeface="+mj-lt"/>
                <a:ea typeface="HY중고딕" pitchFamily="18" charset="-127"/>
                <a:cs typeface="바탕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682769" y="4899595"/>
            <a:ext cx="4603152" cy="714626"/>
            <a:chOff x="682769" y="4857747"/>
            <a:chExt cx="4603152" cy="714626"/>
          </a:xfrm>
        </p:grpSpPr>
        <p:grpSp>
          <p:nvGrpSpPr>
            <p:cNvPr id="50" name="그룹 49"/>
            <p:cNvGrpSpPr/>
            <p:nvPr/>
          </p:nvGrpSpPr>
          <p:grpSpPr>
            <a:xfrm>
              <a:off x="682769" y="4857747"/>
              <a:ext cx="770200" cy="216055"/>
              <a:chOff x="657225" y="4382927"/>
              <a:chExt cx="770200" cy="216055"/>
            </a:xfrm>
          </p:grpSpPr>
          <p:sp>
            <p:nvSpPr>
              <p:cNvPr id="37" name="object 37"/>
              <p:cNvSpPr txBox="1"/>
              <p:nvPr/>
            </p:nvSpPr>
            <p:spPr>
              <a:xfrm>
                <a:off x="657225" y="4429783"/>
                <a:ext cx="756923" cy="169199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13137" algn="ctr"/>
                <a:r>
                  <a:rPr sz="1200" b="1" dirty="0">
                    <a:solidFill>
                      <a:srgbClr val="231F20"/>
                    </a:solidFill>
                    <a:latin typeface="HY중고딕" pitchFamily="18" charset="-127"/>
                    <a:ea typeface="HY중고딕" pitchFamily="18" charset="-127"/>
                    <a:cs typeface="바탕"/>
                  </a:rPr>
                  <a:t>보유기술</a:t>
                </a:r>
                <a:endParaRPr sz="1200" b="1" dirty="0">
                  <a:latin typeface="HY중고딕" pitchFamily="18" charset="-127"/>
                  <a:ea typeface="HY중고딕" pitchFamily="18" charset="-127"/>
                  <a:cs typeface="바탕"/>
                </a:endParaRPr>
              </a:p>
            </p:txBody>
          </p:sp>
          <p:sp>
            <p:nvSpPr>
              <p:cNvPr id="38" name="object 38"/>
              <p:cNvSpPr/>
              <p:nvPr/>
            </p:nvSpPr>
            <p:spPr>
              <a:xfrm>
                <a:off x="700595" y="4382927"/>
                <a:ext cx="726830" cy="45720"/>
              </a:xfrm>
              <a:custGeom>
                <a:avLst/>
                <a:gdLst/>
                <a:ahLst/>
                <a:cxnLst/>
                <a:rect l="l" t="t" r="r" b="b"/>
                <a:pathLst>
                  <a:path w="449999">
                    <a:moveTo>
                      <a:pt x="0" y="0"/>
                    </a:moveTo>
                    <a:lnTo>
                      <a:pt x="449999" y="0"/>
                    </a:lnTo>
                  </a:path>
                </a:pathLst>
              </a:custGeom>
              <a:ln w="16510">
                <a:solidFill>
                  <a:srgbClr val="58C5C7"/>
                </a:solidFill>
              </a:ln>
            </p:spPr>
            <p:txBody>
              <a:bodyPr wrap="square" lIns="0" tIns="0" rIns="0" bIns="0" rtlCol="0">
                <a:noAutofit/>
              </a:bodyPr>
              <a:lstStyle/>
              <a:p>
                <a:pPr algn="ctr"/>
                <a:endParaRPr sz="1200">
                  <a:latin typeface="HY중고딕" pitchFamily="18" charset="-127"/>
                  <a:ea typeface="HY중고딕" pitchFamily="18" charset="-127"/>
                </a:endParaRPr>
              </a:p>
            </p:txBody>
          </p:sp>
        </p:grpSp>
        <p:sp>
          <p:nvSpPr>
            <p:cNvPr id="46" name="object 6"/>
            <p:cNvSpPr txBox="1"/>
            <p:nvPr/>
          </p:nvSpPr>
          <p:spPr>
            <a:xfrm>
              <a:off x="1685921" y="4857747"/>
              <a:ext cx="3600000" cy="714626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/>
              <a:r>
                <a:rPr sz="12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</a:t>
              </a:r>
              <a:r>
                <a:rPr lang="en-US" sz="12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 Mechanical Design &amp; Simulation</a:t>
              </a:r>
            </a:p>
            <a:p>
              <a:pPr marL="13137"/>
              <a:r>
                <a:rPr lang="en-US" altLang="ko-KR" sz="12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Software Programming including ROS</a:t>
              </a:r>
              <a:endParaRPr lang="ko-KR" altLang="en-US" sz="1200" dirty="0" smtClean="0">
                <a:solidFill>
                  <a:srgbClr val="231F20"/>
                </a:solidFill>
                <a:latin typeface="+mj-lt"/>
                <a:ea typeface="HY중고딕" pitchFamily="18" charset="-127"/>
                <a:cs typeface="바탕"/>
              </a:endParaRPr>
            </a:p>
            <a:p>
              <a:pPr marL="13137"/>
              <a:r>
                <a:rPr lang="en-US" altLang="ko-KR" sz="1200" dirty="0" smtClean="0">
                  <a:solidFill>
                    <a:srgbClr val="231F20"/>
                  </a:solidFill>
                  <a:latin typeface="+mj-lt"/>
                  <a:ea typeface="HY중고딕" pitchFamily="18" charset="-127"/>
                  <a:cs typeface="바탕"/>
                </a:rPr>
                <a:t>• Motion Control &amp; Sensor Application</a:t>
              </a:r>
            </a:p>
            <a:p>
              <a:pPr marL="13137"/>
              <a:r>
                <a:rPr lang="en-US" altLang="ko-KR" sz="1200" dirty="0" smtClean="0">
                  <a:solidFill>
                    <a:srgbClr val="231F20"/>
                  </a:solidFill>
                  <a:ea typeface="HY중고딕" pitchFamily="18" charset="-127"/>
                  <a:cs typeface="바탕"/>
                </a:rPr>
                <a:t>• Remote Monitoring and Maintenance System</a:t>
              </a:r>
              <a:endParaRPr lang="en-US" altLang="ko-KR" sz="1200" dirty="0">
                <a:latin typeface="+mj-lt"/>
                <a:ea typeface="HY중고딕" pitchFamily="18" charset="-127"/>
                <a:cs typeface="바탕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657225" y="9005918"/>
            <a:ext cx="5662049" cy="282965"/>
            <a:chOff x="657225" y="7098888"/>
            <a:chExt cx="5662049" cy="282965"/>
          </a:xfrm>
        </p:grpSpPr>
        <p:grpSp>
          <p:nvGrpSpPr>
            <p:cNvPr id="49" name="그룹 48"/>
            <p:cNvGrpSpPr/>
            <p:nvPr/>
          </p:nvGrpSpPr>
          <p:grpSpPr>
            <a:xfrm>
              <a:off x="657225" y="7098888"/>
              <a:ext cx="770200" cy="216041"/>
              <a:chOff x="657225" y="7552468"/>
              <a:chExt cx="770200" cy="216041"/>
            </a:xfrm>
          </p:grpSpPr>
          <p:sp>
            <p:nvSpPr>
              <p:cNvPr id="17" name="object 17"/>
              <p:cNvSpPr txBox="1"/>
              <p:nvPr/>
            </p:nvSpPr>
            <p:spPr>
              <a:xfrm>
                <a:off x="657225" y="7599310"/>
                <a:ext cx="756923" cy="169199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13137" algn="ctr"/>
                <a:r>
                  <a:rPr sz="1200" b="1" dirty="0">
                    <a:solidFill>
                      <a:srgbClr val="231F20"/>
                    </a:solidFill>
                    <a:latin typeface="HY중고딕" pitchFamily="18" charset="-127"/>
                    <a:ea typeface="HY중고딕" pitchFamily="18" charset="-127"/>
                    <a:cs typeface="바탕"/>
                  </a:rPr>
                  <a:t>필요기술</a:t>
                </a:r>
                <a:endParaRPr sz="1200" b="1" dirty="0">
                  <a:latin typeface="HY중고딕" pitchFamily="18" charset="-127"/>
                  <a:ea typeface="HY중고딕" pitchFamily="18" charset="-127"/>
                  <a:cs typeface="바탕"/>
                </a:endParaRPr>
              </a:p>
            </p:txBody>
          </p:sp>
          <p:sp>
            <p:nvSpPr>
              <p:cNvPr id="18" name="object 18"/>
              <p:cNvSpPr/>
              <p:nvPr/>
            </p:nvSpPr>
            <p:spPr>
              <a:xfrm>
                <a:off x="700595" y="7552468"/>
                <a:ext cx="726830" cy="45720"/>
              </a:xfrm>
              <a:custGeom>
                <a:avLst/>
                <a:gdLst/>
                <a:ahLst/>
                <a:cxnLst/>
                <a:rect l="l" t="t" r="r" b="b"/>
                <a:pathLst>
                  <a:path w="449999">
                    <a:moveTo>
                      <a:pt x="0" y="0"/>
                    </a:moveTo>
                    <a:lnTo>
                      <a:pt x="449999" y="0"/>
                    </a:lnTo>
                  </a:path>
                </a:pathLst>
              </a:custGeom>
              <a:ln w="16510">
                <a:solidFill>
                  <a:srgbClr val="58C5C7"/>
                </a:solidFill>
              </a:ln>
            </p:spPr>
            <p:txBody>
              <a:bodyPr wrap="square" lIns="0" tIns="0" rIns="0" bIns="0" rtlCol="0">
                <a:noAutofit/>
              </a:bodyPr>
              <a:lstStyle/>
              <a:p>
                <a:pPr algn="ctr"/>
                <a:endParaRPr sz="1200">
                  <a:latin typeface="HY중고딕" pitchFamily="18" charset="-127"/>
                  <a:ea typeface="HY중고딕" pitchFamily="18" charset="-127"/>
                </a:endParaRPr>
              </a:p>
            </p:txBody>
          </p:sp>
        </p:grpSp>
        <p:sp>
          <p:nvSpPr>
            <p:cNvPr id="55" name="object 6"/>
            <p:cNvSpPr txBox="1"/>
            <p:nvPr/>
          </p:nvSpPr>
          <p:spPr>
            <a:xfrm>
              <a:off x="1685921" y="7098889"/>
              <a:ext cx="4633353" cy="282964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/>
              <a:r>
                <a:rPr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•</a:t>
              </a:r>
              <a:r>
                <a:rPr 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ko-KR" alt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자율주행을 위한 </a:t>
              </a:r>
              <a:r>
                <a:rPr lang="en-US" altLang="ko-KR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Sensor </a:t>
              </a:r>
              <a:r>
                <a:rPr lang="ko-KR" alt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및 영상처리 기술 </a:t>
              </a:r>
              <a:r>
                <a:rPr lang="en-US" altLang="ko-KR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(ROS </a:t>
              </a:r>
              <a:r>
                <a:rPr lang="ko-KR" alt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기반</a:t>
              </a:r>
              <a:r>
                <a:rPr lang="en-US" altLang="ko-KR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)</a:t>
              </a:r>
              <a:endParaRPr lang="en-US" altLang="ko-KR" sz="1200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675523" y="2809081"/>
            <a:ext cx="2963024" cy="592125"/>
            <a:chOff x="675523" y="2804124"/>
            <a:chExt cx="2963024" cy="592125"/>
          </a:xfrm>
        </p:grpSpPr>
        <p:grpSp>
          <p:nvGrpSpPr>
            <p:cNvPr id="34" name="그룹 33"/>
            <p:cNvGrpSpPr/>
            <p:nvPr/>
          </p:nvGrpSpPr>
          <p:grpSpPr>
            <a:xfrm>
              <a:off x="675523" y="2804124"/>
              <a:ext cx="756923" cy="216053"/>
              <a:chOff x="657225" y="2208098"/>
              <a:chExt cx="756923" cy="216053"/>
            </a:xfrm>
          </p:grpSpPr>
          <p:sp>
            <p:nvSpPr>
              <p:cNvPr id="35" name="object 11"/>
              <p:cNvSpPr txBox="1"/>
              <p:nvPr/>
            </p:nvSpPr>
            <p:spPr>
              <a:xfrm>
                <a:off x="657225" y="2254952"/>
                <a:ext cx="756923" cy="169199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13137" algn="dist"/>
                <a:r>
                  <a:rPr lang="ko-KR" altLang="en-US" sz="1200" b="1" spc="-150" dirty="0" smtClean="0">
                    <a:solidFill>
                      <a:srgbClr val="231F20"/>
                    </a:solidFill>
                    <a:latin typeface="HY중고딕" pitchFamily="18" charset="-127"/>
                    <a:ea typeface="HY중고딕" pitchFamily="18" charset="-127"/>
                    <a:cs typeface="바탕"/>
                  </a:rPr>
                  <a:t>주요 생산품 </a:t>
                </a:r>
                <a:r>
                  <a:rPr lang="ko-KR" altLang="en-US" sz="1200" b="1" dirty="0" smtClean="0">
                    <a:solidFill>
                      <a:srgbClr val="231F20"/>
                    </a:solidFill>
                    <a:latin typeface="HY중고딕" pitchFamily="18" charset="-127"/>
                    <a:ea typeface="HY중고딕" pitchFamily="18" charset="-127"/>
                    <a:cs typeface="바탕"/>
                  </a:rPr>
                  <a:t>및 </a:t>
                </a:r>
                <a:r>
                  <a:rPr lang="ko-KR" altLang="en-US" sz="1200" b="1" dirty="0" err="1" smtClean="0">
                    <a:solidFill>
                      <a:srgbClr val="231F20"/>
                    </a:solidFill>
                    <a:latin typeface="HY중고딕" pitchFamily="18" charset="-127"/>
                    <a:ea typeface="HY중고딕" pitchFamily="18" charset="-127"/>
                    <a:cs typeface="바탕"/>
                  </a:rPr>
                  <a:t>제품군</a:t>
                </a:r>
                <a:endParaRPr lang="en-US" altLang="ko-KR" sz="1200" b="1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endParaRPr>
              </a:p>
            </p:txBody>
          </p:sp>
          <p:sp>
            <p:nvSpPr>
              <p:cNvPr id="36" name="object 13"/>
              <p:cNvSpPr/>
              <p:nvPr/>
            </p:nvSpPr>
            <p:spPr>
              <a:xfrm>
                <a:off x="682769" y="2208098"/>
                <a:ext cx="726830" cy="45720"/>
              </a:xfrm>
              <a:custGeom>
                <a:avLst/>
                <a:gdLst/>
                <a:ahLst/>
                <a:cxnLst/>
                <a:rect l="l" t="t" r="r" b="b"/>
                <a:pathLst>
                  <a:path w="449999">
                    <a:moveTo>
                      <a:pt x="0" y="0"/>
                    </a:moveTo>
                    <a:lnTo>
                      <a:pt x="449999" y="0"/>
                    </a:lnTo>
                  </a:path>
                </a:pathLst>
              </a:custGeom>
              <a:ln w="16510">
                <a:solidFill>
                  <a:srgbClr val="58C5C7"/>
                </a:solidFill>
              </a:ln>
            </p:spPr>
            <p:txBody>
              <a:bodyPr wrap="square" lIns="0" tIns="0" rIns="0" bIns="0" rtlCol="0">
                <a:noAutofit/>
              </a:bodyPr>
              <a:lstStyle/>
              <a:p>
                <a:pPr algn="ctr"/>
                <a:endParaRPr sz="1200">
                  <a:latin typeface="HY중고딕" pitchFamily="18" charset="-127"/>
                  <a:ea typeface="HY중고딕" pitchFamily="18" charset="-127"/>
                </a:endParaRPr>
              </a:p>
            </p:txBody>
          </p:sp>
        </p:grpSp>
        <p:sp>
          <p:nvSpPr>
            <p:cNvPr id="43" name="object 6"/>
            <p:cNvSpPr txBox="1"/>
            <p:nvPr/>
          </p:nvSpPr>
          <p:spPr>
            <a:xfrm>
              <a:off x="1685922" y="2804124"/>
              <a:ext cx="1952625" cy="59212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/>
              <a:r>
                <a:rPr lang="en-US" altLang="ko-KR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•  </a:t>
              </a:r>
              <a:r>
                <a:rPr lang="ko-KR" alt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로봇시스템</a:t>
              </a:r>
            </a:p>
            <a:p>
              <a:pPr marL="13137"/>
              <a:r>
                <a:rPr lang="en-US" altLang="ko-KR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•  </a:t>
              </a:r>
              <a:r>
                <a:rPr lang="ko-KR" altLang="en-US" sz="120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산업기계</a:t>
              </a:r>
              <a:endPara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endParaRPr>
            </a:p>
            <a:p>
              <a:pPr marL="13137"/>
              <a:endParaRPr lang="en-US" altLang="ko-KR" sz="1200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</p:grpSp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2" cstate="print"/>
          <a:srcRect t="763" b="15997"/>
          <a:stretch/>
        </p:blipFill>
        <p:spPr>
          <a:xfrm>
            <a:off x="4263675" y="533400"/>
            <a:ext cx="2055600" cy="1359142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475" y="609600"/>
            <a:ext cx="1980000" cy="344239"/>
          </a:xfrm>
          <a:prstGeom prst="rect">
            <a:avLst/>
          </a:prstGeom>
        </p:spPr>
      </p:pic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4" cstate="print"/>
          <a:srcRect r="9960"/>
          <a:stretch/>
        </p:blipFill>
        <p:spPr>
          <a:xfrm>
            <a:off x="4300800" y="2208098"/>
            <a:ext cx="2018475" cy="1260000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874686" y="5815310"/>
            <a:ext cx="5108628" cy="2989521"/>
            <a:chOff x="836144" y="5857662"/>
            <a:chExt cx="5108628" cy="2989521"/>
          </a:xfrm>
        </p:grpSpPr>
        <p:pic>
          <p:nvPicPr>
            <p:cNvPr id="41" name="그림 40"/>
            <p:cNvPicPr>
              <a:picLocks noChangeAspect="1"/>
            </p:cNvPicPr>
            <p:nvPr/>
          </p:nvPicPr>
          <p:blipFill rotWithShape="1">
            <a:blip r:embed="rId5" cstate="print"/>
            <a:srcRect l="8853" t="7467" r="9149" b="9228"/>
            <a:stretch/>
          </p:blipFill>
          <p:spPr>
            <a:xfrm>
              <a:off x="836144" y="7237655"/>
              <a:ext cx="2520000" cy="1608853"/>
            </a:xfrm>
            <a:prstGeom prst="rect">
              <a:avLst/>
            </a:prstGeom>
          </p:spPr>
        </p:pic>
        <p:grpSp>
          <p:nvGrpSpPr>
            <p:cNvPr id="44" name="그룹 43"/>
            <p:cNvGrpSpPr>
              <a:grpSpLocks noChangeAspect="1"/>
            </p:cNvGrpSpPr>
            <p:nvPr/>
          </p:nvGrpSpPr>
          <p:grpSpPr>
            <a:xfrm>
              <a:off x="836144" y="5859115"/>
              <a:ext cx="2520000" cy="1325822"/>
              <a:chOff x="174069" y="1826158"/>
              <a:chExt cx="6789178" cy="3070892"/>
            </a:xfrm>
          </p:grpSpPr>
          <p:pic>
            <p:nvPicPr>
              <p:cNvPr id="56" name="Picture 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4069" y="1826160"/>
                <a:ext cx="2708755" cy="2159998"/>
              </a:xfrm>
              <a:prstGeom prst="rect">
                <a:avLst/>
              </a:prstGeom>
            </p:spPr>
          </p:pic>
          <p:pic>
            <p:nvPicPr>
              <p:cNvPr id="57" name="Picture 4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5088" y="1826158"/>
                <a:ext cx="2139567" cy="2160000"/>
              </a:xfrm>
              <a:prstGeom prst="rect">
                <a:avLst/>
              </a:prstGeom>
            </p:spPr>
          </p:pic>
          <p:pic>
            <p:nvPicPr>
              <p:cNvPr id="60" name="Picture 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7572" y="1826159"/>
                <a:ext cx="1955675" cy="2160000"/>
              </a:xfrm>
              <a:prstGeom prst="rect">
                <a:avLst/>
              </a:prstGeom>
            </p:spPr>
          </p:pic>
          <p:pic>
            <p:nvPicPr>
              <p:cNvPr id="61" name="Picture 2" descr="N:\Corporate\Marketing &amp; products\Robots\Nachi\Technical Meetings\2013 Japan\IREX\JugglingProject.PNG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529333" y="3514725"/>
                <a:ext cx="1853200" cy="1382325"/>
              </a:xfrm>
              <a:prstGeom prst="rect">
                <a:avLst/>
              </a:prstGeom>
              <a:noFill/>
            </p:spPr>
          </p:pic>
          <p:pic>
            <p:nvPicPr>
              <p:cNvPr id="62" name="Picture 2" descr="C:\temp TTH\Palletizing_Example\Screenshots\Palletizing.jpg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3571876" y="3514650"/>
                <a:ext cx="1753015" cy="1382400"/>
              </a:xfrm>
              <a:prstGeom prst="rect">
                <a:avLst/>
              </a:prstGeom>
              <a:noFill/>
            </p:spPr>
          </p:pic>
          <p:sp>
            <p:nvSpPr>
              <p:cNvPr id="63" name="직사각형 62"/>
              <p:cNvSpPr/>
              <p:nvPr/>
            </p:nvSpPr>
            <p:spPr bwMode="auto">
              <a:xfrm>
                <a:off x="709301" y="2106538"/>
                <a:ext cx="290557" cy="111096"/>
              </a:xfrm>
              <a:prstGeom prst="rect">
                <a:avLst/>
              </a:prstGeom>
              <a:solidFill>
                <a:srgbClr val="F1F1F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68421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64" name="직사각형 63"/>
              <p:cNvSpPr/>
              <p:nvPr/>
            </p:nvSpPr>
            <p:spPr bwMode="auto">
              <a:xfrm>
                <a:off x="2447388" y="2739513"/>
                <a:ext cx="113192" cy="59234"/>
              </a:xfrm>
              <a:prstGeom prst="rect">
                <a:avLst/>
              </a:prstGeom>
              <a:solidFill>
                <a:srgbClr val="F1F1F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68421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65" name="직사각형 64"/>
              <p:cNvSpPr/>
              <p:nvPr/>
            </p:nvSpPr>
            <p:spPr bwMode="auto">
              <a:xfrm>
                <a:off x="3078289" y="4267786"/>
                <a:ext cx="75600" cy="36000"/>
              </a:xfrm>
              <a:prstGeom prst="rect">
                <a:avLst/>
              </a:prstGeom>
              <a:solidFill>
                <a:srgbClr val="B4B4B4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68421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66" name="직사각형 65"/>
              <p:cNvSpPr/>
              <p:nvPr/>
            </p:nvSpPr>
            <p:spPr bwMode="auto">
              <a:xfrm rot="18930399">
                <a:off x="2682648" y="4020711"/>
                <a:ext cx="102275" cy="56898"/>
              </a:xfrm>
              <a:prstGeom prst="rect">
                <a:avLst/>
              </a:prstGeom>
              <a:solidFill>
                <a:srgbClr val="B4B4B4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68421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grpSp>
          <p:nvGrpSpPr>
            <p:cNvPr id="2" name="그룹 1"/>
            <p:cNvGrpSpPr>
              <a:grpSpLocks noChangeAspect="1"/>
            </p:cNvGrpSpPr>
            <p:nvPr/>
          </p:nvGrpSpPr>
          <p:grpSpPr>
            <a:xfrm>
              <a:off x="3424772" y="5857662"/>
              <a:ext cx="2520000" cy="1328728"/>
              <a:chOff x="15587485" y="15024301"/>
              <a:chExt cx="12972400" cy="6840001"/>
            </a:xfrm>
          </p:grpSpPr>
          <p:pic>
            <p:nvPicPr>
              <p:cNvPr id="67" name="그림 66"/>
              <p:cNvPicPr>
                <a:picLocks noChangeAspect="1"/>
              </p:cNvPicPr>
              <p:nvPr/>
            </p:nvPicPr>
            <p:blipFill rotWithShape="1">
              <a:blip r:embed="rId11" cstate="print"/>
              <a:srcRect r="244"/>
              <a:stretch/>
            </p:blipFill>
            <p:spPr>
              <a:xfrm>
                <a:off x="15587485" y="15024301"/>
                <a:ext cx="12972400" cy="6840001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68" name="그림 67"/>
              <p:cNvPicPr>
                <a:picLocks noChangeAspect="1"/>
              </p:cNvPicPr>
              <p:nvPr/>
            </p:nvPicPr>
            <p:blipFill rotWithShape="1">
              <a:blip r:embed="rId12" cstate="print"/>
              <a:srcRect b="26352"/>
              <a:stretch/>
            </p:blipFill>
            <p:spPr>
              <a:xfrm>
                <a:off x="23999886" y="15024301"/>
                <a:ext cx="4559999" cy="3420001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998131" y="18444301"/>
                <a:ext cx="4561754" cy="34200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</p:grpSp>
        <p:pic>
          <p:nvPicPr>
            <p:cNvPr id="71" name="Picture 2" descr="D:\Desktop\1_바탕화면\홈페이지신규제작\Catalog_신규제작\유진엠에스_Catalog_사진파일\Page 7 Slit Robot\슬릿로봇 1.jp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424772" y="7236978"/>
              <a:ext cx="2520000" cy="161020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751</TotalTime>
  <Words>129</Words>
  <Application>Microsoft Office PowerPoint</Application>
  <PresentationFormat>A4 용지(210x297mm)</PresentationFormat>
  <Paragraphs>27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Theme</vt:lpstr>
      <vt:lpstr>㈜유진엠에스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㈜기업명</dc:title>
  <dc:creator>DMI_이상왕</dc:creator>
  <cp:lastModifiedBy>WIN7UK</cp:lastModifiedBy>
  <cp:revision>45</cp:revision>
  <cp:lastPrinted>2017-10-10T07:22:57Z</cp:lastPrinted>
  <dcterms:created xsi:type="dcterms:W3CDTF">2017-08-09T16:00:47Z</dcterms:created>
  <dcterms:modified xsi:type="dcterms:W3CDTF">2017-11-21T05:52:55Z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2016-10-27T00:00:00Z</vt:filetime>
  </property>
  <property fmtid="{D5CDD505-2E9C-101B-9397-08002B2CF9AE}" pid="3" name="LastSaved">
    <vt:filetime>2017-08-09T00:00:00Z</vt:filetime>
  </property>
</Properties>
</file>